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6"/>
  </p:notesMasterIdLst>
  <p:sldIdLst>
    <p:sldId id="256" r:id="rId2"/>
    <p:sldId id="267" r:id="rId3"/>
    <p:sldId id="268" r:id="rId4"/>
    <p:sldId id="269" r:id="rId5"/>
    <p:sldId id="270" r:id="rId6"/>
    <p:sldId id="389" r:id="rId7"/>
    <p:sldId id="258" r:id="rId8"/>
    <p:sldId id="257" r:id="rId9"/>
    <p:sldId id="259" r:id="rId10"/>
    <p:sldId id="264" r:id="rId11"/>
    <p:sldId id="265" r:id="rId12"/>
    <p:sldId id="266" r:id="rId13"/>
    <p:sldId id="390" r:id="rId14"/>
    <p:sldId id="391" r:id="rId15"/>
    <p:sldId id="392" r:id="rId16"/>
    <p:sldId id="393" r:id="rId17"/>
    <p:sldId id="394" r:id="rId18"/>
    <p:sldId id="395" r:id="rId19"/>
    <p:sldId id="396" r:id="rId20"/>
    <p:sldId id="397" r:id="rId21"/>
    <p:sldId id="260" r:id="rId22"/>
    <p:sldId id="261" r:id="rId23"/>
    <p:sldId id="262" r:id="rId24"/>
    <p:sldId id="263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47"/>
  </p:normalViewPr>
  <p:slideViewPr>
    <p:cSldViewPr snapToGrid="0" snapToObjects="1">
      <p:cViewPr varScale="1">
        <p:scale>
          <a:sx n="142" d="100"/>
          <a:sy n="142" d="100"/>
        </p:scale>
        <p:origin x="200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92BC7B-A640-D44D-8512-5606945D4768}" type="datetimeFigureOut">
              <a:rPr lang="en-US" smtClean="0"/>
              <a:t>1/9/20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0CF5E6-0202-C844-BCA0-C8871E59FA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8832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0CF5E6-0202-C844-BCA0-C8871E59FAE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98960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0CF5E6-0202-C844-BCA0-C8871E59FAE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6930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0CF5E6-0202-C844-BCA0-C8871E59FAE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6267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6782DD6-9341-5D45-8315-D1D158FBFE4A}" type="datetime1">
              <a:rPr lang="en-US" smtClean="0"/>
              <a:t>1/9/20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E82176-A547-F94B-AC51-D6E9C882CB8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405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7D08C5E-755C-104C-BC75-E5DB0D260750}" type="datetime1">
              <a:rPr lang="en-US" smtClean="0"/>
              <a:t>1/9/20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9610A8-B29A-B34A-A0B5-3DF26A2EB85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3216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07A5D20-1302-4F43-A103-2F2A75585A40}" type="datetime1">
              <a:rPr lang="en-US" smtClean="0"/>
              <a:t>1/9/20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2D0221-73D0-6245-9CCD-73A1D8FCB5E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2830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2160495"/>
            <a:ext cx="10972800" cy="396567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376202B-BCBD-3B4F-96A0-D9C0E2A1DC2C}" type="datetime1">
              <a:rPr lang="en-US" smtClean="0"/>
              <a:t>1/9/20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F2C605-4958-CF43-AA48-80339EFDB0A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3114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99EDF5-3C82-9B47-86A1-D747ACB35BBB}" type="datetime1">
              <a:rPr lang="en-US" smtClean="0"/>
              <a:t>1/9/20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A6BD0F-ABBC-C14D-BC96-77BE126A748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8062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968501"/>
            <a:ext cx="5384800" cy="4157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968501"/>
            <a:ext cx="5384800" cy="4157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44276FD-2D92-734B-8B54-A21657698305}" type="datetime1">
              <a:rPr lang="en-US" smtClean="0"/>
              <a:t>1/9/20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35E9FC-F6D5-0349-BBED-EA7D7A9BC4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4067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C58F13-656B-6A41-BC98-7A4EFFAD4B91}" type="datetime1">
              <a:rPr lang="en-US" smtClean="0"/>
              <a:t>1/9/20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5B94E0-5E06-6D42-A41D-50D581B4090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0663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87297F0-9784-3749-B613-6D6C7D680257}" type="datetime1">
              <a:rPr lang="en-US" smtClean="0"/>
              <a:t>1/9/20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AB7D4D-4E81-5B40-91F6-CF14C25F862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3573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6642D8-68CE-C14A-A2C1-AFE5F77D84A0}" type="datetime1">
              <a:rPr lang="en-US" smtClean="0"/>
              <a:t>1/9/20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5B2FA7-4FDB-5643-811E-7991DEE50B0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2422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98CA16-CA11-8A47-99CE-6248FEF0026D}" type="datetime1">
              <a:rPr lang="en-US" smtClean="0"/>
              <a:t>1/9/20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DD8B14-AE1E-054C-8668-93D0F0400A1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5781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9F30250-BC61-9D43-8FF3-D942E60AA98E}" type="datetime1">
              <a:rPr lang="en-US" smtClean="0"/>
              <a:t>1/9/20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EF0004-A563-C64B-9FAD-6198662E1B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287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900114"/>
            <a:ext cx="10972800" cy="1068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Headline Line One</a:t>
            </a:r>
            <a:br>
              <a:rPr lang="en-US" dirty="0"/>
            </a:br>
            <a:r>
              <a:rPr lang="en-US" dirty="0"/>
              <a:t>Headline Line Two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3022601"/>
            <a:ext cx="10972800" cy="310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1A677D97-8CB2-8D49-BFFA-6C4C34E5F668}" type="datetime1">
              <a:rPr lang="en-US" smtClean="0"/>
              <a:t>1/9/20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0EF7D53D-272A-624E-BE3D-99D13E2B419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9298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chemeClr val="tx1"/>
          </a:solidFill>
          <a:latin typeface="Arial"/>
          <a:ea typeface="ＭＳ Ｐゴシック" charset="0"/>
          <a:cs typeface="Arial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Arial"/>
          <a:ea typeface="ＭＳ Ｐゴシック" charset="0"/>
          <a:cs typeface="Arial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400" kern="1200">
          <a:solidFill>
            <a:schemeClr val="tx1"/>
          </a:solidFill>
          <a:latin typeface="Arial"/>
          <a:ea typeface="ＭＳ Ｐゴシック" charset="0"/>
          <a:cs typeface="Arial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000" kern="1200">
          <a:solidFill>
            <a:schemeClr val="tx1"/>
          </a:solidFill>
          <a:latin typeface="Arial"/>
          <a:ea typeface="ＭＳ Ｐゴシック" charset="0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7" Type="http://schemas.openxmlformats.org/officeDocument/2006/relationships/image" Target="../media/image35.tiff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tiff"/><Relationship Id="rId5" Type="http://schemas.openxmlformats.org/officeDocument/2006/relationships/image" Target="../media/image33.tiff"/><Relationship Id="rId4" Type="http://schemas.openxmlformats.org/officeDocument/2006/relationships/image" Target="../media/image32.tif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tiff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tiff"/><Relationship Id="rId2" Type="http://schemas.openxmlformats.org/officeDocument/2006/relationships/image" Target="../media/image42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tiff"/><Relationship Id="rId2" Type="http://schemas.openxmlformats.org/officeDocument/2006/relationships/image" Target="../media/image44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tiff"/><Relationship Id="rId5" Type="http://schemas.openxmlformats.org/officeDocument/2006/relationships/image" Target="../media/image9.tiff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tiff"/><Relationship Id="rId4" Type="http://schemas.openxmlformats.org/officeDocument/2006/relationships/image" Target="../media/image14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B98C24-8575-8644-833E-593D27AC502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600" dirty="0"/>
              <a:t>Fuel Types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187F49-5DA5-4E46-B793-DAB018625C3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NE 591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78DC86-8D0C-5248-92F6-59422A4158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1E82176-A547-F94B-AC51-D6E9C882CB88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0646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389F21-8F62-194F-A861-D58DCBF12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Uranium Dioxide (UO2)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C41F94-D995-174B-9ED1-475DD0CD41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515100" cy="396567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Good!</a:t>
            </a:r>
          </a:p>
          <a:p>
            <a:pPr lvl="1"/>
            <a:r>
              <a:rPr lang="en-US" dirty="0"/>
              <a:t>Very high melting point, about 2800 C</a:t>
            </a:r>
          </a:p>
          <a:p>
            <a:pPr lvl="1"/>
            <a:r>
              <a:rPr lang="en-US" dirty="0"/>
              <a:t>Maintains a stable fluorite phase up to melting</a:t>
            </a:r>
          </a:p>
          <a:p>
            <a:pPr lvl="1"/>
            <a:r>
              <a:rPr lang="en-US" dirty="0"/>
              <a:t>Very compatible with Zircaloy clad (no interaction zones forming/no FCCI)</a:t>
            </a:r>
          </a:p>
          <a:p>
            <a:pPr lvl="1"/>
            <a:r>
              <a:rPr lang="en-US" dirty="0"/>
              <a:t>Relative stability in water</a:t>
            </a:r>
          </a:p>
          <a:p>
            <a:pPr lvl="1"/>
            <a:r>
              <a:rPr lang="en-US" dirty="0"/>
              <a:t>Reasonably radiation resistant</a:t>
            </a:r>
          </a:p>
          <a:p>
            <a:pPr lvl="2"/>
            <a:r>
              <a:rPr lang="en-US" dirty="0"/>
              <a:t>no amorphization</a:t>
            </a:r>
          </a:p>
          <a:p>
            <a:pPr lvl="2"/>
            <a:r>
              <a:rPr lang="en-US" dirty="0"/>
              <a:t>Can incorporate a large number of fission products as substitutional defects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740788-4A81-EE45-8978-D3CB5C7651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7752" y="2365104"/>
            <a:ext cx="3834182" cy="3361243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4DBFE5-0A2E-F747-8314-A0AD19244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4019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76C71-D686-D44F-BBA9-65AD4EED87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Uranium Dioxide (UO2)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695844-F1C0-2741-B369-5DB69438B2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276975" cy="3965670"/>
          </a:xfrm>
        </p:spPr>
        <p:txBody>
          <a:bodyPr>
            <a:normAutofit fontScale="92500"/>
          </a:bodyPr>
          <a:lstStyle/>
          <a:p>
            <a:r>
              <a:rPr lang="en-US" dirty="0"/>
              <a:t>Bad!</a:t>
            </a:r>
          </a:p>
          <a:p>
            <a:pPr lvl="1"/>
            <a:r>
              <a:rPr lang="en-US" dirty="0"/>
              <a:t>Brittle</a:t>
            </a:r>
          </a:p>
          <a:p>
            <a:pPr lvl="2"/>
            <a:r>
              <a:rPr lang="en-US" dirty="0"/>
              <a:t>thermal stress fractures, fragmentation</a:t>
            </a:r>
          </a:p>
          <a:p>
            <a:pPr lvl="1"/>
            <a:r>
              <a:rPr lang="en-US" dirty="0"/>
              <a:t>Poor thermal conductivity</a:t>
            </a:r>
          </a:p>
          <a:p>
            <a:pPr lvl="1"/>
            <a:r>
              <a:rPr lang="en-US" dirty="0"/>
              <a:t>Properties very sensitive to stoichiometry</a:t>
            </a:r>
          </a:p>
          <a:p>
            <a:pPr lvl="1"/>
            <a:r>
              <a:rPr lang="en-US" dirty="0"/>
              <a:t>Limited linear heating rates</a:t>
            </a:r>
          </a:p>
          <a:p>
            <a:pPr lvl="1"/>
            <a:r>
              <a:rPr lang="en-US" dirty="0"/>
              <a:t>Non-negligible thermal expansion/swelling</a:t>
            </a:r>
          </a:p>
          <a:p>
            <a:pPr lvl="1"/>
            <a:r>
              <a:rPr lang="en-US" dirty="0"/>
              <a:t>Higher stored thermal energy than other fuel materials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2A7D4D-174C-FE4A-9EED-DE1C808CAB0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16868" y="4143330"/>
            <a:ext cx="3613463" cy="26363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FF3895D-C641-454B-9C13-B184B865A38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2674" y="1658512"/>
            <a:ext cx="2621849" cy="2484818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22FA5A-C95A-C249-8948-FE191A5CCF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5039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AC820E-3C34-EC4C-AE1F-C17AF47BB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Uranium Dioxide (UO2)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32DA05-8F21-DE41-B23A-EC60CAED5D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267450" cy="3965670"/>
          </a:xfrm>
        </p:spPr>
        <p:txBody>
          <a:bodyPr/>
          <a:lstStyle/>
          <a:p>
            <a:r>
              <a:rPr lang="en-US" dirty="0"/>
              <a:t>Critical Phenomena</a:t>
            </a:r>
          </a:p>
          <a:p>
            <a:pPr lvl="1"/>
            <a:r>
              <a:rPr lang="en-US" dirty="0"/>
              <a:t>Thermal conductivity (and degradation)</a:t>
            </a:r>
          </a:p>
          <a:p>
            <a:pPr lvl="1"/>
            <a:r>
              <a:rPr lang="en-US" dirty="0"/>
              <a:t>Fission gas release, leading to pressure increase inside the cladding</a:t>
            </a:r>
          </a:p>
          <a:p>
            <a:pPr lvl="1"/>
            <a:r>
              <a:rPr lang="en-US" dirty="0"/>
              <a:t>Fuel fragmentation and relocation under transients</a:t>
            </a:r>
          </a:p>
          <a:p>
            <a:pPr lvl="1"/>
            <a:r>
              <a:rPr lang="en-US" dirty="0"/>
              <a:t>Bambooing creating stress concentrations</a:t>
            </a:r>
          </a:p>
          <a:p>
            <a:r>
              <a:rPr lang="en-US" dirty="0"/>
              <a:t>All 98 operational reactors in US utilize UO2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67EA13-2CDA-5A47-BC29-4BBD0C93883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62693" y="4628045"/>
            <a:ext cx="3867307" cy="19746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D82F96F-E077-2F47-8755-0AD875ACE3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0048" y="1831257"/>
            <a:ext cx="4089952" cy="2590303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0AEF82-B794-2B4C-9B5B-768C301C88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91327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B1B0D-4FC0-2246-9A96-9667E7F1C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Mixed Oxides (MOX)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F5242F-2E0F-304D-A84A-EAEAEB886F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257925" cy="396567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Can be combined with PuO2 for a mixed oxide (MOX) fuel for use in fast reactors</a:t>
            </a:r>
          </a:p>
          <a:p>
            <a:r>
              <a:rPr lang="en-US" dirty="0"/>
              <a:t>Allows to burn excess weapons grad plutonium</a:t>
            </a:r>
          </a:p>
          <a:p>
            <a:r>
              <a:rPr lang="en-US" dirty="0"/>
              <a:t>About 30 reactors in Europe currently utilize a partial MOX core</a:t>
            </a:r>
          </a:p>
          <a:p>
            <a:r>
              <a:rPr lang="en-US" dirty="0"/>
              <a:t>Similar behavior to UO2, but different neutronics, fission gas release, thermal conductivity, etc.</a:t>
            </a:r>
          </a:p>
          <a:p>
            <a:r>
              <a:rPr lang="en-US" dirty="0"/>
              <a:t>Less common is inclusion of minor actinides in MOX to burn waste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31F1C8-3225-5544-8E83-6CC36F46192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9379" y="2240069"/>
            <a:ext cx="3615371" cy="3608786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CDDC68-2F19-1847-A888-577AE956DF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1083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67F4A-AF1A-E043-BC1B-FDC0187D3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Accident Tolerant Fuel/Advanced Technology Fuel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8AA233-3512-8F40-88F2-D86740FD7D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581775" cy="3965670"/>
          </a:xfrm>
        </p:spPr>
        <p:txBody>
          <a:bodyPr>
            <a:normAutofit fontScale="92500"/>
          </a:bodyPr>
          <a:lstStyle/>
          <a:p>
            <a:r>
              <a:rPr lang="en-US" dirty="0"/>
              <a:t>Kept the acronym, changed the concept</a:t>
            </a:r>
          </a:p>
          <a:p>
            <a:r>
              <a:rPr lang="en-US" dirty="0" err="1"/>
              <a:t>USi</a:t>
            </a:r>
            <a:r>
              <a:rPr lang="en-US" dirty="0"/>
              <a:t> fuels (U3Si2)</a:t>
            </a:r>
          </a:p>
          <a:p>
            <a:pPr lvl="1"/>
            <a:r>
              <a:rPr lang="en-US" dirty="0"/>
              <a:t>A metal-</a:t>
            </a:r>
            <a:r>
              <a:rPr lang="en-US" dirty="0" err="1"/>
              <a:t>ish</a:t>
            </a:r>
            <a:r>
              <a:rPr lang="en-US" dirty="0"/>
              <a:t> compound, with higher thermal conductivity, higher uranium density</a:t>
            </a:r>
          </a:p>
          <a:p>
            <a:pPr lvl="1"/>
            <a:r>
              <a:rPr lang="en-US" dirty="0"/>
              <a:t>Complex crystal structure (10 atoms unit cell) with effectively two sub-lattices</a:t>
            </a:r>
          </a:p>
          <a:p>
            <a:pPr lvl="1"/>
            <a:r>
              <a:rPr lang="en-US" dirty="0" err="1"/>
              <a:t>Amorphizes</a:t>
            </a:r>
            <a:r>
              <a:rPr lang="en-US" dirty="0"/>
              <a:t> at low temperatures</a:t>
            </a:r>
          </a:p>
          <a:p>
            <a:pPr lvl="1"/>
            <a:r>
              <a:rPr lang="en-US" dirty="0"/>
              <a:t>Poor oxidation resistance</a:t>
            </a:r>
          </a:p>
          <a:p>
            <a:pPr lvl="1"/>
            <a:r>
              <a:rPr lang="en-US" dirty="0"/>
              <a:t>Will require improved cladding, liners/coatings or fuel dopants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96678D-78B0-4C47-B351-F91DE94A361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0"/>
          <a:stretch/>
        </p:blipFill>
        <p:spPr>
          <a:xfrm>
            <a:off x="6794339" y="4571184"/>
            <a:ext cx="4788061" cy="20685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4215A07-70F6-D14D-8E2C-4C8BF9452EA1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56922" y="1794881"/>
            <a:ext cx="2074777" cy="261590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131B4A-F2E5-2943-9710-0E64398E0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2158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67F4A-AF1A-E043-BC1B-FDC0187D3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Accident Tolerant Fuel/Advanced Technology Fuel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8AA233-3512-8F40-88F2-D86740FD7D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581775" cy="396567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Cr-doped UO2</a:t>
            </a:r>
          </a:p>
          <a:p>
            <a:pPr lvl="1"/>
            <a:r>
              <a:rPr lang="en-US" dirty="0"/>
              <a:t>Larger grain size, theoretically reduced fission gas release</a:t>
            </a:r>
          </a:p>
          <a:p>
            <a:pPr lvl="1"/>
            <a:r>
              <a:rPr lang="en-US" dirty="0"/>
              <a:t>Cr changes the O potential present within the fuel, changing defect concentrations and mobilities</a:t>
            </a:r>
          </a:p>
          <a:p>
            <a:r>
              <a:rPr lang="en-US" dirty="0"/>
              <a:t>Coatings or alternate claddings – </a:t>
            </a:r>
            <a:r>
              <a:rPr lang="en-US" dirty="0" err="1"/>
              <a:t>FeCrAl</a:t>
            </a:r>
            <a:r>
              <a:rPr lang="en-US" dirty="0"/>
              <a:t> or </a:t>
            </a:r>
            <a:r>
              <a:rPr lang="en-US" dirty="0" err="1"/>
              <a:t>SiC</a:t>
            </a:r>
            <a:endParaRPr lang="en-US" dirty="0"/>
          </a:p>
          <a:p>
            <a:pPr lvl="1"/>
            <a:r>
              <a:rPr lang="en-US" dirty="0"/>
              <a:t>Improved radiation resistance, corrosion resistance, etc.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6B2849-B904-BD41-BAF4-C9CD1AC8ED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9299" y="4062287"/>
            <a:ext cx="3346616" cy="26444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E05F25F-7A3F-774A-BCF4-BFAC664C8F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8407567" y="1746722"/>
            <a:ext cx="1810080" cy="2537344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53F7CD-5C13-4C49-9F96-3A7ECD6EB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8364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B2514B4-1FBF-8743-A23B-8CF0D4BB989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24625" y="3233163"/>
            <a:ext cx="2174317" cy="23130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348D509-03D6-0846-A336-5E0070D1F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Uranium-Zirconium (UZr)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F046E4-CC4C-4342-B640-6324DE8AA4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915025" cy="3965670"/>
          </a:xfrm>
        </p:spPr>
        <p:txBody>
          <a:bodyPr/>
          <a:lstStyle/>
          <a:p>
            <a:r>
              <a:rPr lang="en-US" dirty="0"/>
              <a:t>Utilized in sodium cooled fast reactors (SFRs)</a:t>
            </a:r>
          </a:p>
          <a:p>
            <a:pPr lvl="1"/>
            <a:r>
              <a:rPr lang="en-US" dirty="0"/>
              <a:t>EBR I, EBR II</a:t>
            </a:r>
          </a:p>
          <a:p>
            <a:r>
              <a:rPr lang="en-US" dirty="0"/>
              <a:t>Varied crystal structure and compositional environment</a:t>
            </a:r>
          </a:p>
          <a:p>
            <a:r>
              <a:rPr lang="en-US" dirty="0"/>
              <a:t>Easily alloyed with Pu, minor actinides (MA)</a:t>
            </a:r>
          </a:p>
          <a:p>
            <a:r>
              <a:rPr lang="en-US" dirty="0"/>
              <a:t>Can function as a breeder/burner fuel</a:t>
            </a:r>
          </a:p>
          <a:p>
            <a:r>
              <a:rPr lang="en-US" dirty="0"/>
              <a:t>Sodium coolant</a:t>
            </a:r>
          </a:p>
          <a:p>
            <a:r>
              <a:rPr lang="en-US" dirty="0"/>
              <a:t>Fe-based cladding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8B2B0A-BDAE-BD42-AD4E-AF72EAF23F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4395" y="2991331"/>
            <a:ext cx="3580060" cy="2554861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5BD52D-BF81-B74B-8709-0019DD34F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6965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9C852-C49D-0E41-A3E4-C0C67F2D24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Uranium-Zirconium (UZr)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3B49CF-DCA8-654A-B57E-41B44FDA1D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657850" cy="3965670"/>
          </a:xfrm>
        </p:spPr>
        <p:txBody>
          <a:bodyPr/>
          <a:lstStyle/>
          <a:p>
            <a:r>
              <a:rPr lang="en-US" dirty="0"/>
              <a:t>Alloy metallic U with </a:t>
            </a:r>
            <a:r>
              <a:rPr lang="en-US" dirty="0" err="1"/>
              <a:t>Zr</a:t>
            </a:r>
            <a:r>
              <a:rPr lang="en-US" dirty="0"/>
              <a:t> to increase the melting point and to stabilize the high temperature body-centered cubic phase</a:t>
            </a:r>
          </a:p>
          <a:p>
            <a:r>
              <a:rPr lang="en-US" dirty="0"/>
              <a:t>Interesting phenomena</a:t>
            </a:r>
          </a:p>
          <a:p>
            <a:pPr lvl="1"/>
            <a:r>
              <a:rPr lang="en-US" dirty="0"/>
              <a:t>30-50% swelling</a:t>
            </a:r>
          </a:p>
          <a:p>
            <a:pPr lvl="1"/>
            <a:r>
              <a:rPr lang="en-US" dirty="0"/>
              <a:t>Constituent redistribution</a:t>
            </a:r>
          </a:p>
          <a:p>
            <a:pPr lvl="1"/>
            <a:r>
              <a:rPr lang="en-US" dirty="0"/>
              <a:t>Alpha tearing</a:t>
            </a:r>
          </a:p>
          <a:p>
            <a:pPr lvl="1"/>
            <a:r>
              <a:rPr lang="en-US" dirty="0"/>
              <a:t>FCCI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D48FFA-65BB-AC44-8AC8-2BB2F5FD9B2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26905" y="3799128"/>
            <a:ext cx="2683238" cy="27055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A71D2E1-756D-1947-B4C3-8899476C67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7787" y="2571510"/>
            <a:ext cx="3432263" cy="2580371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0759C4-DA72-3A44-AFB1-F69F9B1C8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0577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F8FB4F-955C-7F45-8611-BF2897A68B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Uranium-Zirconium (UZr)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A3505F-BA85-EC43-9ACD-46B58CBE79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553075" cy="3965670"/>
          </a:xfrm>
        </p:spPr>
        <p:txBody>
          <a:bodyPr/>
          <a:lstStyle/>
          <a:p>
            <a:r>
              <a:rPr lang="en-US" dirty="0"/>
              <a:t>Good!</a:t>
            </a:r>
          </a:p>
          <a:p>
            <a:pPr lvl="1"/>
            <a:r>
              <a:rPr lang="en-US" dirty="0"/>
              <a:t>High thermal conductivity</a:t>
            </a:r>
          </a:p>
          <a:p>
            <a:pPr lvl="1"/>
            <a:r>
              <a:rPr lang="en-US" dirty="0"/>
              <a:t>Stability to high burnups (&gt; 20%)</a:t>
            </a:r>
          </a:p>
          <a:p>
            <a:pPr lvl="1"/>
            <a:r>
              <a:rPr lang="en-US" dirty="0"/>
              <a:t>Flexible composition</a:t>
            </a:r>
          </a:p>
          <a:p>
            <a:pPr lvl="1"/>
            <a:r>
              <a:rPr lang="en-US" dirty="0"/>
              <a:t>Inherent safety- negative reactivity feedback</a:t>
            </a:r>
          </a:p>
          <a:p>
            <a:pPr lvl="1"/>
            <a:r>
              <a:rPr lang="en-US" dirty="0"/>
              <a:t>Good compatibility with Na coolant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6BAA3B4-0210-5241-99B3-D32A3A6317AB}"/>
              </a:ext>
            </a:extLst>
          </p:cNvPr>
          <p:cNvSpPr txBox="1">
            <a:spLocks/>
          </p:cNvSpPr>
          <p:nvPr/>
        </p:nvSpPr>
        <p:spPr bwMode="auto">
          <a:xfrm>
            <a:off x="6029325" y="2160495"/>
            <a:ext cx="5553075" cy="39656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Bad!</a:t>
            </a:r>
          </a:p>
          <a:p>
            <a:pPr lvl="1"/>
            <a:r>
              <a:rPr lang="en-US" dirty="0"/>
              <a:t>Low melting point</a:t>
            </a:r>
          </a:p>
          <a:p>
            <a:pPr lvl="1"/>
            <a:r>
              <a:rPr lang="en-US" dirty="0"/>
              <a:t>Dramatic fuel swelling that must be accounted for</a:t>
            </a:r>
          </a:p>
          <a:p>
            <a:pPr lvl="1"/>
            <a:r>
              <a:rPr lang="en-US" dirty="0"/>
              <a:t>Incredibly complex microstructures/unpredictable behavior</a:t>
            </a:r>
          </a:p>
          <a:p>
            <a:pPr lvl="1"/>
            <a:r>
              <a:rPr lang="en-US" dirty="0"/>
              <a:t>Fuel-Clad Chemical Interaction</a:t>
            </a:r>
          </a:p>
          <a:p>
            <a:pPr lvl="1"/>
            <a:r>
              <a:rPr lang="en-US" dirty="0"/>
              <a:t>Very easily oxidized</a:t>
            </a:r>
          </a:p>
          <a:p>
            <a:pPr marL="0" indent="0">
              <a:buFont typeface="Arial" charset="0"/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EB10E9-6E9C-3B49-9555-05139A593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0669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273EFB-E600-DA42-88E7-BBC40906E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Uranium-Molybdenum (UMo)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0E043-2BA5-F243-9F66-7B08B6BFF7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4251769" cy="3965670"/>
          </a:xfrm>
        </p:spPr>
        <p:txBody>
          <a:bodyPr/>
          <a:lstStyle/>
          <a:p>
            <a:r>
              <a:rPr lang="en-US" dirty="0"/>
              <a:t>New fuel being qualified for research reactors</a:t>
            </a:r>
          </a:p>
          <a:p>
            <a:r>
              <a:rPr lang="en-US" dirty="0"/>
              <a:t>Fuel foil, with </a:t>
            </a:r>
            <a:r>
              <a:rPr lang="en-US" dirty="0" err="1"/>
              <a:t>Zr</a:t>
            </a:r>
            <a:r>
              <a:rPr lang="en-US" dirty="0"/>
              <a:t> diffusion barrier, Al cladding</a:t>
            </a:r>
          </a:p>
          <a:p>
            <a:r>
              <a:rPr lang="en-US" dirty="0"/>
              <a:t>Will be utilized in ATR, NBSR, MITR, MURR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F8762E-8366-4A4E-8F18-C58DFB9C1C8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24597" y="1338498"/>
            <a:ext cx="2841176" cy="109508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7B48C3C-BD4C-274F-85FA-6BC2F85E93B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71000" y="2642495"/>
            <a:ext cx="2207629" cy="169306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C552C81-4570-9D44-A499-6E30787AA3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9185" y="4510425"/>
            <a:ext cx="2032000" cy="203200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8917E0B-3747-4F40-9F15-1FE995A5404A}"/>
              </a:ext>
            </a:extLst>
          </p:cNvPr>
          <p:cNvCxnSpPr>
            <a:cxnSpLocks/>
          </p:cNvCxnSpPr>
          <p:nvPr/>
        </p:nvCxnSpPr>
        <p:spPr>
          <a:xfrm>
            <a:off x="9575260" y="3859449"/>
            <a:ext cx="564204" cy="114786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D13480F-6AE8-674B-A582-801324E89DAE}"/>
              </a:ext>
            </a:extLst>
          </p:cNvPr>
          <p:cNvCxnSpPr>
            <a:cxnSpLocks/>
          </p:cNvCxnSpPr>
          <p:nvPr/>
        </p:nvCxnSpPr>
        <p:spPr>
          <a:xfrm flipH="1">
            <a:off x="10285540" y="4248555"/>
            <a:ext cx="343625" cy="83657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8327A57-1572-624A-8719-6B5BD57040F1}"/>
              </a:ext>
            </a:extLst>
          </p:cNvPr>
          <p:cNvCxnSpPr>
            <a:cxnSpLocks/>
          </p:cNvCxnSpPr>
          <p:nvPr/>
        </p:nvCxnSpPr>
        <p:spPr>
          <a:xfrm flipH="1">
            <a:off x="10457353" y="1886042"/>
            <a:ext cx="538145" cy="101388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75C73567-5D38-7D47-AE86-C39E0AABF90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68372" y="4248555"/>
            <a:ext cx="3059327" cy="228964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BBEAE2A-312B-FE45-A077-43629120B1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3762" y="5269799"/>
            <a:ext cx="2514600" cy="10033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FA7C28A-119C-004D-AC90-D4DF45632D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46430" y="1858523"/>
            <a:ext cx="2717800" cy="2082800"/>
          </a:xfrm>
          <a:prstGeom prst="rect">
            <a:avLst/>
          </a:prstGeom>
        </p:spPr>
      </p:pic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2A69DAA8-5FB1-9D49-B11A-4616557FF7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9494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999D51-BEC7-0E40-887D-2D6975C383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Fuel is the Heat Source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D155D7-5F62-8E42-9CD6-D180B9ED9E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410200" cy="3965670"/>
          </a:xfrm>
        </p:spPr>
        <p:txBody>
          <a:bodyPr/>
          <a:lstStyle/>
          <a:p>
            <a:r>
              <a:rPr lang="en-US" dirty="0"/>
              <a:t>Fuel functions as a heat source, generating heat that is transferred to a coolant, which transfers heat through external loops, heat exchangers, etc., to run a generator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918095-CF6A-1A4C-B872-8690683B71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7025" y="2433288"/>
            <a:ext cx="3778378" cy="3420083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C3EA94-49FC-F14E-912B-7ABBCD191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605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637209-BA9D-FD4E-98F2-AE19D640E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Uranium-Molybdenum (UMo)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6ABE9A-DC71-8C4D-940A-9F0AA67934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286375" cy="3965670"/>
          </a:xfrm>
        </p:spPr>
        <p:txBody>
          <a:bodyPr/>
          <a:lstStyle/>
          <a:p>
            <a:r>
              <a:rPr lang="en-US" dirty="0"/>
              <a:t>Microstructural phenomena of interest:</a:t>
            </a:r>
          </a:p>
          <a:p>
            <a:pPr lvl="1"/>
            <a:r>
              <a:rPr lang="en-US" dirty="0"/>
              <a:t>Decomposition</a:t>
            </a:r>
          </a:p>
          <a:p>
            <a:pPr lvl="1"/>
            <a:r>
              <a:rPr lang="en-US" dirty="0"/>
              <a:t>Fission Gas Superlattice</a:t>
            </a:r>
          </a:p>
          <a:p>
            <a:pPr lvl="1"/>
            <a:r>
              <a:rPr lang="en-US" dirty="0"/>
              <a:t>Recrystallization</a:t>
            </a:r>
          </a:p>
          <a:p>
            <a:pPr lvl="1"/>
            <a:r>
              <a:rPr lang="en-US" dirty="0"/>
              <a:t>Inter-diffusion region</a:t>
            </a:r>
          </a:p>
          <a:p>
            <a:pPr lvl="1"/>
            <a:r>
              <a:rPr lang="en-US" dirty="0"/>
              <a:t>Carbides</a:t>
            </a:r>
          </a:p>
          <a:p>
            <a:endParaRPr lang="en-US" dirty="0"/>
          </a:p>
        </p:txBody>
      </p:sp>
      <p:pic>
        <p:nvPicPr>
          <p:cNvPr id="4" name="Content Placeholder 5">
            <a:extLst>
              <a:ext uri="{FF2B5EF4-FFF2-40B4-BE49-F238E27FC236}">
                <a16:creationId xmlns:a16="http://schemas.microsoft.com/office/drawing/2014/main" id="{A2370C1E-2CB4-A243-975D-8D315D8DA39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06474" y="2151002"/>
            <a:ext cx="3593148" cy="1968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pic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A0C85F33-6318-5749-AB46-0D6EAD353D2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905" r="-710"/>
          <a:stretch/>
        </p:blipFill>
        <p:spPr bwMode="auto">
          <a:xfrm>
            <a:off x="5545583" y="2291452"/>
            <a:ext cx="2425949" cy="1872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1C2717C-4CE9-3342-B3FA-B093270D93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3824" y="4630086"/>
            <a:ext cx="3495798" cy="19550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BEE77D-736A-8845-9C31-A719BF6305D7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85130" y="4419756"/>
            <a:ext cx="2146853" cy="2098712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FAF936F-C4B5-924B-BDAC-7FBD53BA88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3432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2F2C7-59DC-634E-B55F-9EF7B364C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UC/UCO TRISO Fuels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38D99-BAF9-F543-9EC9-EB546BF1D3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779477" cy="3965670"/>
          </a:xfrm>
        </p:spPr>
        <p:txBody>
          <a:bodyPr/>
          <a:lstStyle/>
          <a:p>
            <a:r>
              <a:rPr lang="en-US" dirty="0"/>
              <a:t>TRISO: </a:t>
            </a:r>
            <a:r>
              <a:rPr lang="en-US" dirty="0" err="1"/>
              <a:t>TRistructural</a:t>
            </a:r>
            <a:r>
              <a:rPr lang="en-US" dirty="0"/>
              <a:t> </a:t>
            </a:r>
            <a:r>
              <a:rPr lang="en-US" dirty="0" err="1"/>
              <a:t>ISOtropic</a:t>
            </a:r>
            <a:r>
              <a:rPr lang="en-US" dirty="0"/>
              <a:t> particle fuel</a:t>
            </a:r>
          </a:p>
          <a:p>
            <a:r>
              <a:rPr lang="en-US" dirty="0"/>
              <a:t>Layered fuel in mm-sized particles</a:t>
            </a:r>
          </a:p>
          <a:p>
            <a:r>
              <a:rPr lang="en-US" dirty="0"/>
              <a:t>Layers:</a:t>
            </a:r>
          </a:p>
          <a:p>
            <a:pPr lvl="1"/>
            <a:r>
              <a:rPr lang="en-US" dirty="0"/>
              <a:t>Fuel Kernel</a:t>
            </a:r>
          </a:p>
          <a:p>
            <a:pPr lvl="1"/>
            <a:r>
              <a:rPr lang="en-US" dirty="0"/>
              <a:t>Buffer</a:t>
            </a:r>
          </a:p>
          <a:p>
            <a:pPr lvl="1"/>
            <a:r>
              <a:rPr lang="en-US" dirty="0"/>
              <a:t>Inner </a:t>
            </a:r>
            <a:r>
              <a:rPr lang="en-US" dirty="0" err="1"/>
              <a:t>Pyrolitic</a:t>
            </a:r>
            <a:r>
              <a:rPr lang="en-US" dirty="0"/>
              <a:t> Carbon (</a:t>
            </a:r>
            <a:r>
              <a:rPr lang="en-US" dirty="0" err="1"/>
              <a:t>IPyC</a:t>
            </a:r>
            <a:r>
              <a:rPr lang="en-US" dirty="0"/>
              <a:t>)</a:t>
            </a:r>
          </a:p>
          <a:p>
            <a:pPr lvl="1"/>
            <a:r>
              <a:rPr lang="en-US" dirty="0" err="1"/>
              <a:t>SiC</a:t>
            </a:r>
            <a:endParaRPr lang="en-US" dirty="0"/>
          </a:p>
          <a:p>
            <a:pPr lvl="1"/>
            <a:r>
              <a:rPr lang="en-US" dirty="0"/>
              <a:t>Outer </a:t>
            </a:r>
            <a:r>
              <a:rPr lang="en-US" dirty="0" err="1"/>
              <a:t>Pyrolitic</a:t>
            </a:r>
            <a:r>
              <a:rPr lang="en-US" dirty="0"/>
              <a:t> Carbon (</a:t>
            </a:r>
            <a:r>
              <a:rPr lang="en-US" dirty="0" err="1"/>
              <a:t>OPyC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F7BC071-3862-224D-8637-D2127F71609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69532" y="2279785"/>
            <a:ext cx="3021789" cy="3021789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4DF3217-E11F-384F-9F68-AECA7757652B}"/>
              </a:ext>
            </a:extLst>
          </p:cNvPr>
          <p:cNvCxnSpPr>
            <a:cxnSpLocks/>
          </p:cNvCxnSpPr>
          <p:nvPr/>
        </p:nvCxnSpPr>
        <p:spPr>
          <a:xfrm flipV="1">
            <a:off x="3868615" y="3790680"/>
            <a:ext cx="5160898" cy="25447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E250748-AAD2-5248-8201-A778213D44A2}"/>
              </a:ext>
            </a:extLst>
          </p:cNvPr>
          <p:cNvCxnSpPr>
            <a:cxnSpLocks/>
          </p:cNvCxnSpPr>
          <p:nvPr/>
        </p:nvCxnSpPr>
        <p:spPr>
          <a:xfrm flipV="1">
            <a:off x="2637692" y="4298350"/>
            <a:ext cx="6002715" cy="21190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582F66C-7292-5A45-88A2-975B337A587C}"/>
              </a:ext>
            </a:extLst>
          </p:cNvPr>
          <p:cNvCxnSpPr>
            <a:cxnSpLocks/>
          </p:cNvCxnSpPr>
          <p:nvPr/>
        </p:nvCxnSpPr>
        <p:spPr>
          <a:xfrm flipV="1">
            <a:off x="5623077" y="4603150"/>
            <a:ext cx="3406436" cy="39088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3C48AF4-17D8-3E45-ABD3-0DA0AA4A453D}"/>
              </a:ext>
            </a:extLst>
          </p:cNvPr>
          <p:cNvCxnSpPr>
            <a:cxnSpLocks/>
          </p:cNvCxnSpPr>
          <p:nvPr/>
        </p:nvCxnSpPr>
        <p:spPr>
          <a:xfrm flipV="1">
            <a:off x="5650883" y="4806022"/>
            <a:ext cx="3529543" cy="60491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FC25B69-E10A-6E4E-9A01-EFDA053ABABD}"/>
              </a:ext>
            </a:extLst>
          </p:cNvPr>
          <p:cNvCxnSpPr>
            <a:cxnSpLocks/>
          </p:cNvCxnSpPr>
          <p:nvPr/>
        </p:nvCxnSpPr>
        <p:spPr>
          <a:xfrm flipV="1">
            <a:off x="5650883" y="4831405"/>
            <a:ext cx="4040111" cy="103592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138716-87D8-8748-AC97-61E6EEA3D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5370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BF99F-02B1-F34D-9604-A2992A0013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UC/UCO TRISO Fuels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418F79-A83A-B947-A1A3-EE51B75B64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248400" cy="3965670"/>
          </a:xfrm>
        </p:spPr>
        <p:txBody>
          <a:bodyPr/>
          <a:lstStyle/>
          <a:p>
            <a:r>
              <a:rPr lang="en-US" dirty="0"/>
              <a:t>Can appear as UC, U</a:t>
            </a:r>
            <a:r>
              <a:rPr lang="en-US" baseline="-25000" dirty="0"/>
              <a:t>2</a:t>
            </a:r>
            <a:r>
              <a:rPr lang="en-US" dirty="0"/>
              <a:t>C</a:t>
            </a:r>
            <a:r>
              <a:rPr lang="en-US" baseline="-25000" dirty="0"/>
              <a:t>3</a:t>
            </a:r>
            <a:r>
              <a:rPr lang="en-US" dirty="0"/>
              <a:t>, or UC</a:t>
            </a:r>
            <a:r>
              <a:rPr lang="en-US" baseline="-25000" dirty="0"/>
              <a:t>2</a:t>
            </a:r>
          </a:p>
          <a:p>
            <a:r>
              <a:rPr lang="en-US" dirty="0"/>
              <a:t>Advantages</a:t>
            </a:r>
          </a:p>
          <a:p>
            <a:pPr lvl="1"/>
            <a:r>
              <a:rPr lang="en-US" dirty="0"/>
              <a:t>High thermal conductivity</a:t>
            </a:r>
          </a:p>
          <a:p>
            <a:pPr lvl="1"/>
            <a:r>
              <a:rPr lang="en-US" dirty="0"/>
              <a:t>High fuel density</a:t>
            </a:r>
          </a:p>
          <a:p>
            <a:pPr lvl="1"/>
            <a:r>
              <a:rPr lang="en-US" dirty="0"/>
              <a:t>Thermally stable</a:t>
            </a:r>
          </a:p>
          <a:p>
            <a:pPr lvl="1"/>
            <a:r>
              <a:rPr lang="en-US" dirty="0"/>
              <a:t>High melting temperature</a:t>
            </a:r>
          </a:p>
          <a:p>
            <a:r>
              <a:rPr lang="en-US" dirty="0"/>
              <a:t>Disadvantages</a:t>
            </a:r>
          </a:p>
          <a:p>
            <a:pPr lvl="1"/>
            <a:r>
              <a:rPr lang="en-US" dirty="0"/>
              <a:t>Rapidly corrodes in water</a:t>
            </a:r>
          </a:p>
          <a:p>
            <a:pPr lvl="1"/>
            <a:r>
              <a:rPr lang="en-US" dirty="0"/>
              <a:t>Reacts with some cladding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CB952D-C77C-904A-92BE-0A574949AAD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27651" y="1968501"/>
            <a:ext cx="3841884" cy="4672263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29EF8A-23DD-5947-8DB6-0B07281EB6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6323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989D4-557F-1342-A71B-55ACCA149F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UC/UCO TRISO Fuels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FD847F-1870-3A46-B2C3-251A41AA38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697415" cy="3965670"/>
          </a:xfrm>
        </p:spPr>
        <p:txBody>
          <a:bodyPr>
            <a:normAutofit fontScale="92500"/>
          </a:bodyPr>
          <a:lstStyle/>
          <a:p>
            <a:r>
              <a:rPr lang="en-US" dirty="0"/>
              <a:t>High temperature gas reactors (HTGR) or molten salt reactors (MSRs)</a:t>
            </a:r>
          </a:p>
          <a:p>
            <a:r>
              <a:rPr lang="en-US" dirty="0"/>
              <a:t>Pebble bed and prismatic types</a:t>
            </a:r>
          </a:p>
          <a:p>
            <a:r>
              <a:rPr lang="en-US" dirty="0"/>
              <a:t>Particles are agglomerated with graphite into a larger pebble, or into a cylindrical block</a:t>
            </a:r>
          </a:p>
          <a:p>
            <a:r>
              <a:rPr lang="en-US" dirty="0"/>
              <a:t>Current designs utilize UCO, which is a heterogeneous mixture of UO2 and UC fuel</a:t>
            </a:r>
          </a:p>
          <a:p>
            <a:r>
              <a:rPr lang="en-US" dirty="0"/>
              <a:t>Helium cooled gas or molten salt cooled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924596-973C-8E4E-8717-E1FAFD4AC4F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7518" y="2160495"/>
            <a:ext cx="3399107" cy="263619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763FE27-3753-F243-A03A-DBD00F5BA08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78156" y="5044281"/>
            <a:ext cx="2843784" cy="173736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BB2FD4-05E0-C64A-AD69-42A70B6860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9980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EEEB45-5CF2-244D-AEAD-3F50A5A87B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UC/UCO TRISO Fuels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4A46FA-D87C-6A4E-9305-7ED7C19ADC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838092" cy="3965670"/>
          </a:xfrm>
        </p:spPr>
        <p:txBody>
          <a:bodyPr/>
          <a:lstStyle/>
          <a:p>
            <a:r>
              <a:rPr lang="en-US" dirty="0"/>
              <a:t>Each individual pebble acts as its own containment, and allows fuels to go to much higher burnups and higher temperatures than UO2</a:t>
            </a:r>
          </a:p>
          <a:p>
            <a:r>
              <a:rPr lang="en-US" dirty="0"/>
              <a:t>Highly reliant on accurate fabrication processes that create high integrity, uniform layers and spherical particles</a:t>
            </a:r>
          </a:p>
          <a:p>
            <a:r>
              <a:rPr lang="en-US" dirty="0"/>
              <a:t>Integrity of the </a:t>
            </a:r>
            <a:r>
              <a:rPr lang="en-US" dirty="0" err="1"/>
              <a:t>SiC</a:t>
            </a:r>
            <a:r>
              <a:rPr lang="en-US" dirty="0"/>
              <a:t> is key for fission product retention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0C27B3-B354-6042-9265-FBD4B06C0E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4478" y="1303527"/>
            <a:ext cx="2552700" cy="2616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B03BA6B-C919-9640-87F8-0EB77F644C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4478" y="4025871"/>
            <a:ext cx="2552700" cy="25527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6A825D-4CA3-F946-AE2C-0084F322DA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7512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4B4D6-D9AB-2A49-B584-9CBBDB315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Fuel is limited to select elements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3ECE69-4649-6F4A-8A19-4AFFF97972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b="1" dirty="0"/>
              <a:t>fissionable nuclide </a:t>
            </a:r>
            <a:r>
              <a:rPr lang="en-US" dirty="0"/>
              <a:t>is capable of undergoing fission (even with a low probability) after capturing a high energy neutron</a:t>
            </a:r>
          </a:p>
          <a:p>
            <a:r>
              <a:rPr lang="en-US" dirty="0"/>
              <a:t>A </a:t>
            </a:r>
            <a:r>
              <a:rPr lang="en-US" b="1" dirty="0"/>
              <a:t>fissile nuclide </a:t>
            </a:r>
            <a:r>
              <a:rPr lang="en-US" dirty="0"/>
              <a:t>is capable of sustaining a nuclear fission chain reaction with neutrons of any energy</a:t>
            </a:r>
          </a:p>
          <a:p>
            <a:r>
              <a:rPr lang="en-US" dirty="0"/>
              <a:t>A f</a:t>
            </a:r>
            <a:r>
              <a:rPr lang="en-US" b="1" dirty="0"/>
              <a:t>ertile material</a:t>
            </a:r>
            <a:r>
              <a:rPr lang="en-US" dirty="0"/>
              <a:t> is a material that, although not itself fissionable, can be converted into a fissile nuclide by neutron absorption and subsequent nuclei conversions.</a:t>
            </a:r>
          </a:p>
          <a:p>
            <a:endParaRPr lang="en-US" dirty="0"/>
          </a:p>
          <a:p>
            <a:r>
              <a:rPr lang="en-US" dirty="0"/>
              <a:t>The Ronen </a:t>
            </a:r>
            <a:r>
              <a:rPr lang="en-US" b="1" dirty="0"/>
              <a:t>fissile rule </a:t>
            </a:r>
            <a:r>
              <a:rPr lang="en-US" dirty="0"/>
              <a:t>states that for a heavy element with 90 ≤ Z ≤ 100, its isotopes with neutrons (A-Z) = 2 × Z – N, where N = 43 ±2 are fissile (with some exceptions)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3AE8B5-1113-E64D-AC17-7860A64DCC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0937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14CA73-C4FD-664E-A0EE-B491A86E2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Potential fuel candidates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1D101D-5EC7-F34D-AC12-C035584D9B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heavy elements with 90 ≤ Z ≤ 100</a:t>
            </a:r>
          </a:p>
          <a:p>
            <a:pPr lvl="1"/>
            <a:r>
              <a:rPr lang="en-US" dirty="0"/>
              <a:t>Thorium (Th), Protactinium (Pa), Uranium (U), Neptunium (Np), Plutonium (Pu), Americium (Am), Curium (Cm), Berkelium (Bk), Californium (</a:t>
            </a:r>
            <a:r>
              <a:rPr lang="en-US" dirty="0" err="1"/>
              <a:t>Cf</a:t>
            </a:r>
            <a:r>
              <a:rPr lang="en-US" dirty="0"/>
              <a:t>), Einsteinium (</a:t>
            </a:r>
            <a:r>
              <a:rPr lang="en-US" dirty="0" err="1"/>
              <a:t>Es</a:t>
            </a:r>
            <a:r>
              <a:rPr lang="en-US" dirty="0"/>
              <a:t>) and Fermium (</a:t>
            </a:r>
            <a:r>
              <a:rPr lang="en-US" dirty="0" err="1"/>
              <a:t>Fm</a:t>
            </a:r>
            <a:r>
              <a:rPr lang="en-US" dirty="0"/>
              <a:t>)</a:t>
            </a:r>
          </a:p>
          <a:p>
            <a:r>
              <a:rPr lang="en-US" dirty="0"/>
              <a:t>Lets apply the fissile rule to U (2 × Z – N)</a:t>
            </a:r>
          </a:p>
          <a:p>
            <a:pPr lvl="1"/>
            <a:r>
              <a:rPr lang="en-US" dirty="0"/>
              <a:t>(A-Z) = 2 Z – (43 ± 2)</a:t>
            </a:r>
          </a:p>
          <a:p>
            <a:pPr lvl="1"/>
            <a:r>
              <a:rPr lang="en-US" dirty="0"/>
              <a:t>(A-Z) = 2 × 92 – [41, 42, 43, 44, 45] = [143, 142, 141, 140, 139] neutrons</a:t>
            </a:r>
          </a:p>
          <a:p>
            <a:pPr lvl="1"/>
            <a:r>
              <a:rPr lang="en-US" dirty="0"/>
              <a:t>So, U-231 through U-235 should be fissile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63AB79-197D-F24B-9994-59B22B080E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5597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3E1AA-A8B3-934C-AA3E-AB210A52D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There are only four fissile nuclides that are practical for nuclear fuel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897F08-3D1B-7742-90B5-CDEF7B90D0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U-235</a:t>
            </a:r>
          </a:p>
          <a:p>
            <a:pPr lvl="1"/>
            <a:r>
              <a:rPr lang="en-US" dirty="0"/>
              <a:t>Naturally occurs in uranium in small amounts (0.7%). Can be enriched</a:t>
            </a:r>
          </a:p>
          <a:p>
            <a:r>
              <a:rPr lang="en-US" dirty="0"/>
              <a:t>Pu-239</a:t>
            </a:r>
          </a:p>
          <a:p>
            <a:pPr lvl="1"/>
            <a:r>
              <a:rPr lang="en-US" dirty="0"/>
              <a:t>Bred from U-238 by neutron capture</a:t>
            </a:r>
          </a:p>
          <a:p>
            <a:pPr marL="457200" lvl="1" indent="0">
              <a:buNone/>
            </a:pPr>
            <a:r>
              <a:rPr lang="en-US" dirty="0"/>
              <a:t> </a:t>
            </a:r>
          </a:p>
          <a:p>
            <a:r>
              <a:rPr lang="en-US" dirty="0"/>
              <a:t>Pu-241</a:t>
            </a:r>
          </a:p>
          <a:p>
            <a:pPr lvl="1"/>
            <a:r>
              <a:rPr lang="en-US" dirty="0"/>
              <a:t>Bred from Pu-240 (which comes from Pu-239) by neutron capture</a:t>
            </a:r>
          </a:p>
          <a:p>
            <a:pPr marL="457200" lvl="1" indent="0">
              <a:buNone/>
            </a:pPr>
            <a:r>
              <a:rPr lang="en-US" dirty="0"/>
              <a:t> </a:t>
            </a:r>
          </a:p>
          <a:p>
            <a:r>
              <a:rPr lang="en-US" dirty="0"/>
              <a:t>U-233</a:t>
            </a:r>
          </a:p>
          <a:p>
            <a:pPr lvl="1"/>
            <a:r>
              <a:rPr lang="en-US" dirty="0"/>
              <a:t>Bred from Th-232 by neutron capture</a:t>
            </a:r>
          </a:p>
          <a:p>
            <a:pPr lvl="1"/>
            <a:endParaRPr lang="en-US" dirty="0"/>
          </a:p>
        </p:txBody>
      </p:sp>
      <p:pic>
        <p:nvPicPr>
          <p:cNvPr id="4" name="Picture 3" descr="latex-image-1.pdf">
            <a:extLst>
              <a:ext uri="{FF2B5EF4-FFF2-40B4-BE49-F238E27FC236}">
                <a16:creationId xmlns:a16="http://schemas.microsoft.com/office/drawing/2014/main" id="{A037FF08-B88B-2246-BA6C-AC9872F70E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97932" y="3636378"/>
            <a:ext cx="3530600" cy="304800"/>
          </a:xfrm>
          <a:prstGeom prst="rect">
            <a:avLst/>
          </a:prstGeom>
        </p:spPr>
      </p:pic>
      <p:pic>
        <p:nvPicPr>
          <p:cNvPr id="6" name="Picture 5" descr="latex-image-1.pdf">
            <a:extLst>
              <a:ext uri="{FF2B5EF4-FFF2-40B4-BE49-F238E27FC236}">
                <a16:creationId xmlns:a16="http://schemas.microsoft.com/office/drawing/2014/main" id="{888192FF-27E9-F440-B228-C0A7751C73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97932" y="5889482"/>
            <a:ext cx="3619500" cy="279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1E50FA5-A7A0-3B44-91C3-AF362F95A05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08253" y="4812320"/>
            <a:ext cx="3487838" cy="417257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DE67CD-D4BF-E94C-98DF-D5337E7177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956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not use pure uranium metal?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2160495"/>
            <a:ext cx="6205219" cy="2780584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Pure uranium has three phases</a:t>
            </a:r>
          </a:p>
          <a:p>
            <a:pPr lvl="1"/>
            <a:r>
              <a:rPr lang="en-US" dirty="0"/>
              <a:t>α-phase is orthorhombic</a:t>
            </a:r>
          </a:p>
          <a:p>
            <a:pPr lvl="1"/>
            <a:r>
              <a:rPr lang="en-US" dirty="0"/>
              <a:t>β-phase is tetragonal</a:t>
            </a:r>
          </a:p>
          <a:p>
            <a:pPr lvl="1"/>
            <a:r>
              <a:rPr lang="en-US" dirty="0">
                <a:latin typeface="Symbol" pitchFamily="2" charset="2"/>
              </a:rPr>
              <a:t>g</a:t>
            </a:r>
            <a:r>
              <a:rPr lang="en-US" dirty="0"/>
              <a:t>-phase is body-centered cubic</a:t>
            </a:r>
          </a:p>
          <a:p>
            <a:pPr lvl="1"/>
            <a:r>
              <a:rPr lang="en-US" dirty="0"/>
              <a:t>During thermal cycling, pure uranium</a:t>
            </a:r>
            <a:br>
              <a:rPr lang="en-US" dirty="0"/>
            </a:br>
            <a:r>
              <a:rPr lang="en-US" dirty="0"/>
              <a:t>dramatically swells</a:t>
            </a:r>
          </a:p>
          <a:p>
            <a:pPr lvl="1"/>
            <a:r>
              <a:rPr lang="en-US" dirty="0"/>
              <a:t>Alpha U has both anisotropic thermal expansion and anisotropic irradiation growth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0352" y="4941079"/>
            <a:ext cx="3558468" cy="154233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17299" y="4699859"/>
            <a:ext cx="1586296" cy="143362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03950" y="4772033"/>
            <a:ext cx="2117720" cy="14764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99F4AB2-CDCB-BC45-AFE3-BE52D99D844D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15174" y="2038129"/>
            <a:ext cx="3415123" cy="2622072"/>
          </a:xfrm>
          <a:prstGeom prst="rect">
            <a:avLst/>
          </a:prstGeom>
        </p:spPr>
      </p:pic>
      <p:pic>
        <p:nvPicPr>
          <p:cNvPr id="14" name="Picture 13" descr="C:\Users\beeler\Desktop\work\e_d_pic.tif">
            <a:extLst>
              <a:ext uri="{FF2B5EF4-FFF2-40B4-BE49-F238E27FC236}">
                <a16:creationId xmlns:a16="http://schemas.microsoft.com/office/drawing/2014/main" id="{232D1464-92D3-644E-AD03-9506C4389731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7729"/>
          <a:stretch/>
        </p:blipFill>
        <p:spPr bwMode="auto">
          <a:xfrm>
            <a:off x="10522025" y="4729829"/>
            <a:ext cx="1360730" cy="137368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783100-C28A-D440-BDFF-BD70AE2550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344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E0BB5-5691-CF40-BD95-A569CE25B5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Fuel Types and Associated Reactor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A8FEC6-7C37-DF41-A129-E173911DFD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UO2 – Light Water Reactors</a:t>
            </a:r>
          </a:p>
          <a:p>
            <a:pPr lvl="1"/>
            <a:r>
              <a:rPr lang="en-US" dirty="0"/>
              <a:t>Mixed oxide (MOX) </a:t>
            </a:r>
          </a:p>
          <a:p>
            <a:pPr lvl="1"/>
            <a:r>
              <a:rPr lang="en-US" dirty="0"/>
              <a:t>Accident tolerant/Advanced Technology Fuel (ATF)</a:t>
            </a:r>
          </a:p>
          <a:p>
            <a:r>
              <a:rPr lang="en-US" dirty="0"/>
              <a:t>UZr – Sodium Cooled Fast Reactors</a:t>
            </a:r>
          </a:p>
          <a:p>
            <a:r>
              <a:rPr lang="en-US" dirty="0"/>
              <a:t>UMo – Research Reactors </a:t>
            </a:r>
          </a:p>
          <a:p>
            <a:r>
              <a:rPr lang="en-US" dirty="0"/>
              <a:t>UC/UCO – High Temperature Gas Reactors</a:t>
            </a:r>
          </a:p>
          <a:p>
            <a:r>
              <a:rPr lang="en-US" dirty="0"/>
              <a:t>UN – Lead Cooled Fast Reactors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2A0CBB-21D2-4D4A-B0DE-65EBA9176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8569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F6BCD-4C48-634B-A3CC-DCF053FE6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Fuel Considerations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EA1EEF-B4FF-3444-8B4E-4658FE737F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638800" cy="3965670"/>
          </a:xfrm>
        </p:spPr>
        <p:txBody>
          <a:bodyPr/>
          <a:lstStyle/>
          <a:p>
            <a:r>
              <a:rPr lang="en-US" dirty="0"/>
              <a:t>Safety:</a:t>
            </a:r>
          </a:p>
          <a:p>
            <a:pPr lvl="1"/>
            <a:r>
              <a:rPr lang="en-US" dirty="0"/>
              <a:t>Stable and predictable behavior</a:t>
            </a:r>
          </a:p>
          <a:p>
            <a:pPr lvl="1"/>
            <a:r>
              <a:rPr lang="en-US" dirty="0"/>
              <a:t>No melting, no phase changes under transients that lead to deleterious behavior</a:t>
            </a:r>
          </a:p>
          <a:p>
            <a:r>
              <a:rPr lang="en-US" dirty="0"/>
              <a:t>Uranium density</a:t>
            </a:r>
          </a:p>
          <a:p>
            <a:r>
              <a:rPr lang="en-US" dirty="0"/>
              <a:t>Mechanical integrity</a:t>
            </a:r>
          </a:p>
          <a:p>
            <a:r>
              <a:rPr lang="en-US" dirty="0"/>
              <a:t>Cladding interactions</a:t>
            </a:r>
          </a:p>
          <a:p>
            <a:r>
              <a:rPr lang="en-US" dirty="0"/>
              <a:t>Swelling and fission gas release</a:t>
            </a:r>
          </a:p>
          <a:p>
            <a:r>
              <a:rPr lang="en-US" dirty="0"/>
              <a:t>Operating temperatures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C20EDF-05D4-5445-80AC-0996A955BD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1325" y="2160495"/>
            <a:ext cx="4265728" cy="3761902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2B2E24-055C-9646-A7D8-897D6F1709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4036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8246F6-8382-5E47-9114-1EA688DAD1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Uranium Dioxide (UO2)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0CEE70-46D5-2D4D-8418-94577380FF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514975" cy="3965670"/>
          </a:xfrm>
        </p:spPr>
        <p:txBody>
          <a:bodyPr/>
          <a:lstStyle/>
          <a:p>
            <a:r>
              <a:rPr lang="en-US" dirty="0"/>
              <a:t>Reference fuel for nuclear power industry</a:t>
            </a:r>
          </a:p>
          <a:p>
            <a:r>
              <a:rPr lang="en-US" dirty="0"/>
              <a:t>Single phase, fluorite structure</a:t>
            </a:r>
          </a:p>
          <a:p>
            <a:r>
              <a:rPr lang="en-US" dirty="0"/>
              <a:t>Fabrication via sintering UO2 powder into pellets</a:t>
            </a:r>
          </a:p>
          <a:p>
            <a:r>
              <a:rPr lang="en-US" dirty="0"/>
              <a:t>Water coolant</a:t>
            </a:r>
          </a:p>
          <a:p>
            <a:r>
              <a:rPr lang="en-US" dirty="0"/>
              <a:t>Pellets are stacked inside Zircaloy cladding tubes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0616AF-2E96-A343-87E8-F4B8BBDA815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92332" y="4757862"/>
            <a:ext cx="2089375" cy="17734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6DB8D0A-B1D0-4147-A314-55627D323C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5274" y="5139524"/>
            <a:ext cx="2089280" cy="13281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51FA8D8-9AA2-E243-BA0B-33B5E4A773C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05487" y="4712893"/>
            <a:ext cx="1819967" cy="1969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D8507C7-20AA-0542-BFC5-2919B231CC78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92028" y="2082800"/>
            <a:ext cx="3665937" cy="2497419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EA6CB7B-D2F5-7743-AF96-B9673BD7C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478929"/>
      </p:ext>
    </p:extLst>
  </p:cSld>
  <p:clrMapOvr>
    <a:masterClrMapping/>
  </p:clrMapOvr>
</p:sld>
</file>

<file path=ppt/theme/theme1.xml><?xml version="1.0" encoding="utf-8"?>
<a:theme xmlns:a="http://schemas.openxmlformats.org/drawingml/2006/main" name="NCStateU-horizontal-left-logo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628</TotalTime>
  <Words>1207</Words>
  <Application>Microsoft Macintosh PowerPoint</Application>
  <PresentationFormat>Widescreen</PresentationFormat>
  <Paragraphs>198</Paragraphs>
  <Slides>24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ＭＳ Ｐゴシック</vt:lpstr>
      <vt:lpstr>Arial</vt:lpstr>
      <vt:lpstr>Calibri</vt:lpstr>
      <vt:lpstr>Symbol</vt:lpstr>
      <vt:lpstr>NCStateU-horizontal-left-logo</vt:lpstr>
      <vt:lpstr>Fuel Types</vt:lpstr>
      <vt:lpstr>Fuel is the Heat Source</vt:lpstr>
      <vt:lpstr>Fuel is limited to select elements</vt:lpstr>
      <vt:lpstr>Potential fuel candidates</vt:lpstr>
      <vt:lpstr>There are only four fissile nuclides that are practical for nuclear fuel</vt:lpstr>
      <vt:lpstr>Why not use pure uranium metal?</vt:lpstr>
      <vt:lpstr>Fuel Types and Associated Reactor Types</vt:lpstr>
      <vt:lpstr>Fuel Considerations</vt:lpstr>
      <vt:lpstr>Uranium Dioxide (UO2)</vt:lpstr>
      <vt:lpstr>Uranium Dioxide (UO2)</vt:lpstr>
      <vt:lpstr>Uranium Dioxide (UO2)</vt:lpstr>
      <vt:lpstr>Uranium Dioxide (UO2)</vt:lpstr>
      <vt:lpstr>Mixed Oxides (MOX)</vt:lpstr>
      <vt:lpstr>Accident Tolerant Fuel/Advanced Technology Fuel</vt:lpstr>
      <vt:lpstr>Accident Tolerant Fuel/Advanced Technology Fuel</vt:lpstr>
      <vt:lpstr>Uranium-Zirconium (UZr)</vt:lpstr>
      <vt:lpstr>Uranium-Zirconium (UZr)</vt:lpstr>
      <vt:lpstr>Uranium-Zirconium (UZr)</vt:lpstr>
      <vt:lpstr>Uranium-Molybdenum (UMo)</vt:lpstr>
      <vt:lpstr>Uranium-Molybdenum (UMo)</vt:lpstr>
      <vt:lpstr>UC/UCO TRISO Fuels</vt:lpstr>
      <vt:lpstr>UC/UCO TRISO Fuels</vt:lpstr>
      <vt:lpstr>UC/UCO TRISO Fuels</vt:lpstr>
      <vt:lpstr>UC/UCO TRISO Fuels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Fuel Fabrication</dc:title>
  <dc:creator>Ben Beeler</dc:creator>
  <cp:lastModifiedBy>Benjamin Beeler</cp:lastModifiedBy>
  <cp:revision>24</cp:revision>
  <dcterms:created xsi:type="dcterms:W3CDTF">2019-12-09T16:44:02Z</dcterms:created>
  <dcterms:modified xsi:type="dcterms:W3CDTF">2020-01-09T20:56:32Z</dcterms:modified>
</cp:coreProperties>
</file>